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2" r:id="rId4"/>
    <p:sldId id="270" r:id="rId5"/>
    <p:sldId id="258" r:id="rId6"/>
    <p:sldId id="259" r:id="rId7"/>
    <p:sldId id="260" r:id="rId8"/>
    <p:sldId id="271" r:id="rId9"/>
    <p:sldId id="261" r:id="rId10"/>
    <p:sldId id="273" r:id="rId11"/>
    <p:sldId id="274" r:id="rId12"/>
    <p:sldId id="275" r:id="rId13"/>
    <p:sldId id="263" r:id="rId14"/>
    <p:sldId id="264" r:id="rId15"/>
    <p:sldId id="265" r:id="rId16"/>
    <p:sldId id="266" r:id="rId17"/>
    <p:sldId id="267" r:id="rId18"/>
    <p:sldId id="268" r:id="rId19"/>
    <p:sldId id="26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ADA7D7A-1B32-4342-A574-4C957CB74F8F}" type="datetimeFigureOut">
              <a:rPr lang="zh-CN" altLang="en-US" smtClean="0"/>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732800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DA7D7A-1B32-4342-A574-4C957CB74F8F}" type="datetimeFigureOut">
              <a:rPr lang="zh-CN" altLang="en-US" smtClean="0"/>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414657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DA7D7A-1B32-4342-A574-4C957CB74F8F}" type="datetimeFigureOut">
              <a:rPr lang="zh-CN" altLang="en-US" smtClean="0"/>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1915768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DA7D7A-1B32-4342-A574-4C957CB74F8F}" type="datetimeFigureOut">
              <a:rPr lang="zh-CN" altLang="en-US" smtClean="0"/>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3506225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ADA7D7A-1B32-4342-A574-4C957CB74F8F}" type="datetimeFigureOut">
              <a:rPr lang="zh-CN" altLang="en-US" smtClean="0"/>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1490789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ADA7D7A-1B32-4342-A574-4C957CB74F8F}" type="datetimeFigureOut">
              <a:rPr lang="zh-CN" altLang="en-US" smtClean="0"/>
              <a:t>2022/8/26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47000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ADA7D7A-1B32-4342-A574-4C957CB74F8F}" type="datetimeFigureOut">
              <a:rPr lang="zh-CN" altLang="en-US" smtClean="0"/>
              <a:t>2022/8/26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148991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ADA7D7A-1B32-4342-A574-4C957CB74F8F}" type="datetimeFigureOut">
              <a:rPr lang="zh-CN" altLang="en-US" smtClean="0"/>
              <a:t>2022/8/26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3916878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DA7D7A-1B32-4342-A574-4C957CB74F8F}" type="datetimeFigureOut">
              <a:rPr lang="zh-CN" altLang="en-US" smtClean="0"/>
              <a:t>2022/8/26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35025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ADA7D7A-1B32-4342-A574-4C957CB74F8F}" type="datetimeFigureOut">
              <a:rPr lang="zh-CN" altLang="en-US" smtClean="0"/>
              <a:t>2022/8/26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71289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ADA7D7A-1B32-4342-A574-4C957CB74F8F}" type="datetimeFigureOut">
              <a:rPr lang="zh-CN" altLang="en-US" smtClean="0"/>
              <a:t>2022/8/26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771726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A7D7A-1B32-4342-A574-4C957CB74F8F}" type="datetimeFigureOut">
              <a:rPr lang="zh-CN" altLang="en-US" smtClean="0"/>
              <a:t>2022/8/26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810610-8CB6-402A-A591-CFF81B0B82FE}" type="slidenum">
              <a:rPr lang="zh-CN" altLang="en-US" smtClean="0"/>
              <a:t>‹#›</a:t>
            </a:fld>
            <a:endParaRPr lang="zh-CN" altLang="en-US"/>
          </a:p>
        </p:txBody>
      </p:sp>
    </p:spTree>
    <p:extLst>
      <p:ext uri="{BB962C8B-B14F-4D97-AF65-F5344CB8AC3E}">
        <p14:creationId xmlns:p14="http://schemas.microsoft.com/office/powerpoint/2010/main" val="2614387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6645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9618" y="365125"/>
            <a:ext cx="10515600" cy="1325563"/>
          </a:xfrm>
        </p:spPr>
        <p:txBody>
          <a:bodyPr/>
          <a:lstStyle/>
          <a:p>
            <a:r>
              <a:rPr lang="zh-CN" altLang="en-US" dirty="0" smtClean="0">
                <a:latin typeface="黑体" panose="02010609060101010101" pitchFamily="49" charset="-122"/>
                <a:ea typeface="黑体" panose="02010609060101010101" pitchFamily="49" charset="-122"/>
              </a:rPr>
              <a:t>进程的工作集内存</a:t>
            </a:r>
            <a:endParaRPr lang="zh-CN" altLang="en-US"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759618" y="4932493"/>
            <a:ext cx="10748963" cy="1191582"/>
          </a:xfrm>
          <a:prstGeom prst="rect">
            <a:avLst/>
          </a:prstGeom>
        </p:spPr>
      </p:pic>
      <p:sp>
        <p:nvSpPr>
          <p:cNvPr id="7" name="内容占位符 2"/>
          <p:cNvSpPr>
            <a:spLocks noGrp="1"/>
          </p:cNvSpPr>
          <p:nvPr>
            <p:ph idx="1"/>
          </p:nvPr>
        </p:nvSpPr>
        <p:spPr>
          <a:xfrm>
            <a:off x="714375" y="1782762"/>
            <a:ext cx="10515600" cy="2898775"/>
          </a:xfrm>
        </p:spPr>
        <p:txBody>
          <a:bodyPr>
            <a:normAutofit/>
          </a:bodyPr>
          <a:lstStyle/>
          <a:p>
            <a:r>
              <a:rPr lang="zh-CN" altLang="en-US" sz="2000" dirty="0" smtClean="0">
                <a:latin typeface="微软雅黑" panose="020B0503020204020204" pitchFamily="34" charset="-122"/>
                <a:ea typeface="微软雅黑" panose="020B0503020204020204" pitchFamily="34" charset="-122"/>
              </a:rPr>
              <a:t>进程的工作集是进程的虚拟地址空间中</a:t>
            </a:r>
            <a:r>
              <a:rPr lang="zh-CN" altLang="en-US" sz="2000" b="1" dirty="0" smtClean="0">
                <a:latin typeface="微软雅黑" panose="020B0503020204020204" pitchFamily="34" charset="-122"/>
                <a:ea typeface="微软雅黑" panose="020B0503020204020204" pitchFamily="34" charset="-122"/>
              </a:rPr>
              <a:t>当前驻留</a:t>
            </a:r>
            <a:r>
              <a:rPr lang="zh-CN" altLang="en-US" sz="2000" dirty="0" smtClean="0">
                <a:latin typeface="微软雅黑" panose="020B0503020204020204" pitchFamily="34" charset="-122"/>
                <a:ea typeface="微软雅黑" panose="020B0503020204020204" pitchFamily="34" charset="-122"/>
              </a:rPr>
              <a:t>在</a:t>
            </a:r>
            <a:r>
              <a:rPr lang="zh-CN" altLang="en-US" sz="2000" b="1" dirty="0" smtClean="0">
                <a:latin typeface="微软雅黑" panose="020B0503020204020204" pitchFamily="34" charset="-122"/>
                <a:ea typeface="微软雅黑" panose="020B0503020204020204" pitchFamily="34" charset="-122"/>
              </a:rPr>
              <a:t>物理内存</a:t>
            </a:r>
            <a:r>
              <a:rPr lang="zh-CN" altLang="en-US" sz="2000" dirty="0" smtClean="0">
                <a:latin typeface="微软雅黑" panose="020B0503020204020204" pitchFamily="34" charset="-122"/>
                <a:ea typeface="微软雅黑" panose="020B0503020204020204" pitchFamily="34" charset="-122"/>
              </a:rPr>
              <a:t>中的页面集。</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工作集提供的信息有限，因为它没有显示用于支持进程的所有内存，例如</a:t>
            </a:r>
            <a:r>
              <a:rPr lang="zh-CN" altLang="en-US" sz="2000" b="1" dirty="0" smtClean="0">
                <a:latin typeface="微软雅黑" panose="020B0503020204020204" pitchFamily="34" charset="-122"/>
                <a:ea typeface="微软雅黑" panose="020B0503020204020204" pitchFamily="34" charset="-122"/>
              </a:rPr>
              <a:t>缓存文件</a:t>
            </a:r>
            <a:r>
              <a:rPr lang="zh-CN" altLang="en-US" sz="2000" dirty="0" smtClean="0">
                <a:latin typeface="微软雅黑" panose="020B0503020204020204" pitchFamily="34" charset="-122"/>
                <a:ea typeface="微软雅黑" panose="020B0503020204020204" pitchFamily="34" charset="-122"/>
              </a:rPr>
              <a:t>和</a:t>
            </a:r>
            <a:r>
              <a:rPr lang="zh-CN" altLang="en-US" sz="2000" b="1" dirty="0" smtClean="0">
                <a:latin typeface="微软雅黑" panose="020B0503020204020204" pitchFamily="34" charset="-122"/>
                <a:ea typeface="微软雅黑" panose="020B0503020204020204" pitchFamily="34" charset="-122"/>
              </a:rPr>
              <a:t>进程使用的系统服务使用的内存</a:t>
            </a:r>
            <a:r>
              <a:rPr lang="zh-CN" altLang="en-US" sz="2000" dirty="0" smtClean="0">
                <a:latin typeface="微软雅黑" panose="020B0503020204020204" pitchFamily="34" charset="-122"/>
                <a:ea typeface="微软雅黑" panose="020B0503020204020204" pitchFamily="34" charset="-122"/>
              </a:rPr>
              <a:t>。 此外，工作集高度依赖于机器的状态、它的 </a:t>
            </a:r>
            <a:r>
              <a:rPr lang="en-US" altLang="zh-CN" sz="2000" dirty="0" smtClean="0">
                <a:latin typeface="微软雅黑" panose="020B0503020204020204" pitchFamily="34" charset="-122"/>
                <a:ea typeface="微软雅黑" panose="020B0503020204020204" pitchFamily="34" charset="-122"/>
              </a:rPr>
              <a:t>RAM </a:t>
            </a:r>
            <a:r>
              <a:rPr lang="zh-CN" altLang="en-US" sz="2000" dirty="0" smtClean="0">
                <a:latin typeface="微软雅黑" panose="020B0503020204020204" pitchFamily="34" charset="-122"/>
                <a:ea typeface="微软雅黑" panose="020B0503020204020204" pitchFamily="34" charset="-122"/>
              </a:rPr>
              <a:t>数量以及内存子系统为系统上的所有进程提供它们请求的内存所需的活动级别（内存压力级别）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此外，工作集受操作系统的修剪策略的影响很大。 因此，工作集只是暂时的测量，并忽略了目标过程之外的影响。</a:t>
            </a:r>
          </a:p>
          <a:p>
            <a:r>
              <a:rPr lang="zh-CN" altLang="en-US" sz="2000" dirty="0" smtClean="0">
                <a:latin typeface="微软雅黑" panose="020B0503020204020204" pitchFamily="34" charset="-122"/>
                <a:ea typeface="微软雅黑" panose="020B0503020204020204" pitchFamily="34" charset="-122"/>
              </a:rPr>
              <a:t>工作集</a:t>
            </a:r>
            <a:r>
              <a:rPr lang="zh-CN" altLang="en-US" sz="2000" b="1" dirty="0" smtClean="0">
                <a:latin typeface="微软雅黑" panose="020B0503020204020204" pitchFamily="34" charset="-122"/>
                <a:ea typeface="微软雅黑" panose="020B0503020204020204" pitchFamily="34" charset="-122"/>
              </a:rPr>
              <a:t>只包含可分页的内存</a:t>
            </a:r>
            <a:r>
              <a:rPr lang="zh-CN" altLang="en-US" sz="2000" dirty="0" smtClean="0">
                <a:latin typeface="微软雅黑" panose="020B0503020204020204" pitchFamily="34" charset="-122"/>
                <a:ea typeface="微软雅黑" panose="020B0503020204020204" pitchFamily="34" charset="-122"/>
              </a:rPr>
              <a:t>分配； 工作集中不包括不可分页的内存分配，例如地址窗口扩展 </a:t>
            </a:r>
            <a:r>
              <a:rPr lang="en-US" altLang="zh-CN" sz="2000" dirty="0" smtClean="0">
                <a:latin typeface="微软雅黑" panose="020B0503020204020204" pitchFamily="34" charset="-122"/>
                <a:ea typeface="微软雅黑" panose="020B0503020204020204" pitchFamily="34" charset="-122"/>
              </a:rPr>
              <a:t>(AWE) </a:t>
            </a:r>
            <a:r>
              <a:rPr lang="zh-CN" altLang="en-US" sz="2000" dirty="0" smtClean="0">
                <a:latin typeface="微软雅黑" panose="020B0503020204020204" pitchFamily="34" charset="-122"/>
                <a:ea typeface="微软雅黑" panose="020B0503020204020204" pitchFamily="34" charset="-122"/>
              </a:rPr>
              <a:t>或大页面分配。</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1293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9618" y="365125"/>
            <a:ext cx="10515600" cy="1325563"/>
          </a:xfrm>
        </p:spPr>
        <p:txBody>
          <a:bodyPr/>
          <a:lstStyle/>
          <a:p>
            <a:r>
              <a:rPr lang="zh-CN" altLang="en-US" dirty="0" smtClean="0">
                <a:latin typeface="黑体" panose="02010609060101010101" pitchFamily="49" charset="-122"/>
                <a:ea typeface="黑体" panose="02010609060101010101" pitchFamily="49" charset="-122"/>
              </a:rPr>
              <a:t>进程的工作集内存</a:t>
            </a:r>
            <a:endParaRPr lang="zh-CN" altLang="en-US" dirty="0">
              <a:latin typeface="黑体" panose="02010609060101010101" pitchFamily="49" charset="-122"/>
              <a:ea typeface="黑体" panose="02010609060101010101" pitchFamily="49" charset="-122"/>
            </a:endParaRPr>
          </a:p>
        </p:txBody>
      </p:sp>
      <p:sp>
        <p:nvSpPr>
          <p:cNvPr id="7" name="内容占位符 2"/>
          <p:cNvSpPr>
            <a:spLocks noGrp="1"/>
          </p:cNvSpPr>
          <p:nvPr>
            <p:ph idx="1"/>
          </p:nvPr>
        </p:nvSpPr>
        <p:spPr>
          <a:xfrm>
            <a:off x="714375" y="1782762"/>
            <a:ext cx="10515600" cy="546101"/>
          </a:xfrm>
        </p:spPr>
        <p:txBody>
          <a:bodyPr>
            <a:normAutofit/>
          </a:bodyPr>
          <a:lstStyle/>
          <a:p>
            <a:r>
              <a:rPr lang="zh-CN" altLang="en-US" sz="2000" dirty="0" smtClean="0">
                <a:latin typeface="微软雅黑" panose="020B0503020204020204" pitchFamily="34" charset="-122"/>
                <a:ea typeface="微软雅黑" panose="020B0503020204020204" pitchFamily="34" charset="-122"/>
              </a:rPr>
              <a:t>进程的工作集是进程的虚拟地址空间中</a:t>
            </a:r>
            <a:r>
              <a:rPr lang="zh-CN" altLang="en-US" sz="2000" b="1" dirty="0" smtClean="0">
                <a:latin typeface="微软雅黑" panose="020B0503020204020204" pitchFamily="34" charset="-122"/>
                <a:ea typeface="微软雅黑" panose="020B0503020204020204" pitchFamily="34" charset="-122"/>
              </a:rPr>
              <a:t>当前驻留</a:t>
            </a:r>
            <a:r>
              <a:rPr lang="zh-CN" altLang="en-US" sz="2000" dirty="0" smtClean="0">
                <a:latin typeface="微软雅黑" panose="020B0503020204020204" pitchFamily="34" charset="-122"/>
                <a:ea typeface="微软雅黑" panose="020B0503020204020204" pitchFamily="34" charset="-122"/>
              </a:rPr>
              <a:t>在</a:t>
            </a:r>
            <a:r>
              <a:rPr lang="zh-CN" altLang="en-US" sz="2000" b="1" dirty="0" smtClean="0">
                <a:latin typeface="微软雅黑" panose="020B0503020204020204" pitchFamily="34" charset="-122"/>
                <a:ea typeface="微软雅黑" panose="020B0503020204020204" pitchFamily="34" charset="-122"/>
              </a:rPr>
              <a:t>物理内存</a:t>
            </a:r>
            <a:r>
              <a:rPr lang="zh-CN" altLang="en-US" sz="2000" dirty="0" smtClean="0">
                <a:latin typeface="微软雅黑" panose="020B0503020204020204" pitchFamily="34" charset="-122"/>
                <a:ea typeface="微软雅黑" panose="020B0503020204020204" pitchFamily="34" charset="-122"/>
              </a:rPr>
              <a:t>中的页面集</a:t>
            </a:r>
            <a:endParaRPr lang="en-US" altLang="zh-CN" sz="2000"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045" y="2685794"/>
            <a:ext cx="9926435" cy="3658111"/>
          </a:xfrm>
          <a:prstGeom prst="rect">
            <a:avLst/>
          </a:prstGeom>
        </p:spPr>
      </p:pic>
    </p:spTree>
    <p:extLst>
      <p:ext uri="{BB962C8B-B14F-4D97-AF65-F5344CB8AC3E}">
        <p14:creationId xmlns:p14="http://schemas.microsoft.com/office/powerpoint/2010/main" val="1388732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101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149179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424499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914242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61089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147733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640398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229585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7663"/>
            <a:ext cx="10515600" cy="866775"/>
          </a:xfrm>
        </p:spPr>
        <p:txBody>
          <a:bodyPr/>
          <a:lstStyle/>
          <a:p>
            <a:r>
              <a:rPr lang="zh-CN" altLang="en-US" dirty="0" smtClean="0">
                <a:latin typeface="黑体" panose="02010609060101010101" pitchFamily="49" charset="-122"/>
                <a:ea typeface="黑体" panose="02010609060101010101" pitchFamily="49" charset="-122"/>
              </a:rPr>
              <a:t>虚拟内存地址</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766762" y="1335088"/>
            <a:ext cx="10515600" cy="1693862"/>
          </a:xfrm>
        </p:spPr>
        <p:txBody>
          <a:bodyPr/>
          <a:lstStyle/>
          <a:p>
            <a:r>
              <a:rPr lang="zh-CN" altLang="en-US" dirty="0" smtClean="0">
                <a:latin typeface="微软雅黑" panose="020B0503020204020204" pitchFamily="34" charset="-122"/>
                <a:ea typeface="微软雅黑" panose="020B0503020204020204" pitchFamily="34" charset="-122"/>
              </a:rPr>
              <a:t>在现代操作系统</a:t>
            </a:r>
            <a:r>
              <a:rPr lang="zh-CN" altLang="en-US" dirty="0">
                <a:latin typeface="微软雅黑" panose="020B0503020204020204" pitchFamily="34" charset="-122"/>
                <a:ea typeface="微软雅黑" panose="020B0503020204020204" pitchFamily="34" charset="-122"/>
              </a:rPr>
              <a:t>（如 </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）中，应用程序和许多系统进程始终使用</a:t>
            </a:r>
            <a:r>
              <a:rPr lang="zh-CN" altLang="en-US" b="1" dirty="0">
                <a:latin typeface="微软雅黑" panose="020B0503020204020204" pitchFamily="34" charset="-122"/>
                <a:ea typeface="微软雅黑" panose="020B0503020204020204" pitchFamily="34" charset="-122"/>
              </a:rPr>
              <a:t>虚拟内存地址</a:t>
            </a:r>
            <a:r>
              <a:rPr lang="zh-CN" altLang="en-US" dirty="0">
                <a:latin typeface="微软雅黑" panose="020B0503020204020204" pitchFamily="34" charset="-122"/>
                <a:ea typeface="微软雅黑" panose="020B0503020204020204" pitchFamily="34" charset="-122"/>
              </a:rPr>
              <a:t>引用内存。 虚拟内存地址会自动转换为硬件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实际</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 </a:t>
            </a:r>
            <a:r>
              <a:rPr lang="en-US" altLang="zh-CN" dirty="0">
                <a:latin typeface="微软雅黑" panose="020B0503020204020204" pitchFamily="34" charset="-122"/>
                <a:ea typeface="微软雅黑" panose="020B0503020204020204" pitchFamily="34" charset="-122"/>
              </a:rPr>
              <a:t>RAM </a:t>
            </a:r>
            <a:r>
              <a:rPr lang="zh-CN" altLang="en-US" dirty="0">
                <a:latin typeface="微软雅黑" panose="020B0503020204020204" pitchFamily="34" charset="-122"/>
                <a:ea typeface="微软雅黑" panose="020B0503020204020204" pitchFamily="34" charset="-122"/>
              </a:rPr>
              <a:t>地址。 只有</a:t>
            </a:r>
            <a:r>
              <a:rPr lang="zh-CN" altLang="en-US" b="1" dirty="0">
                <a:latin typeface="微软雅黑" panose="020B0503020204020204" pitchFamily="34" charset="-122"/>
                <a:ea typeface="微软雅黑" panose="020B0503020204020204" pitchFamily="34" charset="-122"/>
              </a:rPr>
              <a:t>操作系统内核的核心部分</a:t>
            </a:r>
            <a:r>
              <a:rPr lang="zh-CN" altLang="en-US" dirty="0">
                <a:latin typeface="微软雅黑" panose="020B0503020204020204" pitchFamily="34" charset="-122"/>
                <a:ea typeface="微软雅黑" panose="020B0503020204020204" pitchFamily="34" charset="-122"/>
              </a:rPr>
              <a:t>会绕过此地址转换，并直接使用真实内存地址。</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2" y="4294782"/>
            <a:ext cx="2686425" cy="99073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562" y="3011818"/>
            <a:ext cx="3648075" cy="3556665"/>
          </a:xfrm>
          <a:prstGeom prst="rect">
            <a:avLst/>
          </a:prstGeom>
        </p:spPr>
      </p:pic>
      <p:pic>
        <p:nvPicPr>
          <p:cNvPr id="8" name="图片 7"/>
          <p:cNvPicPr>
            <a:picLocks noChangeAspect="1"/>
          </p:cNvPicPr>
          <p:nvPr/>
        </p:nvPicPr>
        <p:blipFill>
          <a:blip r:embed="rId4"/>
          <a:stretch>
            <a:fillRect/>
          </a:stretch>
        </p:blipFill>
        <p:spPr>
          <a:xfrm>
            <a:off x="7672012" y="4397147"/>
            <a:ext cx="3428320" cy="786005"/>
          </a:xfrm>
          <a:prstGeom prst="rect">
            <a:avLst/>
          </a:prstGeom>
        </p:spPr>
      </p:pic>
    </p:spTree>
    <p:extLst>
      <p:ext uri="{BB962C8B-B14F-4D97-AF65-F5344CB8AC3E}">
        <p14:creationId xmlns:p14="http://schemas.microsoft.com/office/powerpoint/2010/main" val="20274885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7663"/>
            <a:ext cx="10515600" cy="866775"/>
          </a:xfrm>
        </p:spPr>
        <p:txBody>
          <a:bodyPr/>
          <a:lstStyle/>
          <a:p>
            <a:r>
              <a:rPr lang="zh-CN" altLang="en-US" dirty="0" smtClean="0">
                <a:latin typeface="黑体" panose="02010609060101010101" pitchFamily="49" charset="-122"/>
                <a:ea typeface="黑体" panose="02010609060101010101" pitchFamily="49" charset="-122"/>
              </a:rPr>
              <a:t>虚拟内存地址</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552450" y="1487488"/>
            <a:ext cx="10906126" cy="4979987"/>
          </a:xfrm>
        </p:spPr>
        <p:txBody>
          <a:bodyPr/>
          <a:lstStyle/>
          <a:p>
            <a:r>
              <a:rPr lang="zh-CN" altLang="en-US" dirty="0" smtClean="0">
                <a:latin typeface="微软雅黑" panose="020B0503020204020204" pitchFamily="34" charset="-122"/>
                <a:ea typeface="微软雅黑" panose="020B0503020204020204" pitchFamily="34" charset="-122"/>
              </a:rPr>
              <a:t>用户模式进程使用的虚拟内存地址空间叫做“用户空间</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内核模式下运行的所有代码共享一个虚拟地址空间：“系统空间”。</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“用户空间”中对应的所有物理内存页都可以分页到磁盘文件中。</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“系统空间”中对应的物理页，在</a:t>
            </a:r>
            <a:r>
              <a:rPr lang="en-US" altLang="zh-CN" dirty="0" smtClean="0">
                <a:latin typeface="微软雅黑" panose="020B0503020204020204" pitchFamily="34" charset="-122"/>
                <a:ea typeface="微软雅黑" panose="020B0503020204020204" pitchFamily="34" charset="-122"/>
              </a:rPr>
              <a:t>paged pool</a:t>
            </a:r>
            <a:r>
              <a:rPr lang="zh-CN" altLang="en-US" dirty="0" smtClean="0">
                <a:latin typeface="微软雅黑" panose="020B0503020204020204" pitchFamily="34" charset="-122"/>
                <a:ea typeface="微软雅黑" panose="020B0503020204020204" pitchFamily="34" charset="-122"/>
              </a:rPr>
              <a:t>中，可分页到磁盘文件；在</a:t>
            </a:r>
            <a:r>
              <a:rPr lang="en-US" altLang="zh-CN" dirty="0" err="1" smtClean="0">
                <a:latin typeface="微软雅黑" panose="020B0503020204020204" pitchFamily="34" charset="-122"/>
                <a:ea typeface="微软雅黑" panose="020B0503020204020204" pitchFamily="34" charset="-122"/>
              </a:rPr>
              <a:t>nonpaged</a:t>
            </a:r>
            <a:r>
              <a:rPr lang="en-US" altLang="zh-CN" dirty="0" smtClean="0">
                <a:latin typeface="微软雅黑" panose="020B0503020204020204" pitchFamily="34" charset="-122"/>
                <a:ea typeface="微软雅黑" panose="020B0503020204020204" pitchFamily="34" charset="-122"/>
              </a:rPr>
              <a:t> pool</a:t>
            </a:r>
            <a:r>
              <a:rPr lang="zh-CN" altLang="en-US" dirty="0" smtClean="0">
                <a:latin typeface="微软雅黑" panose="020B0503020204020204" pitchFamily="34" charset="-122"/>
                <a:ea typeface="微软雅黑" panose="020B0503020204020204" pitchFamily="34" charset="-122"/>
              </a:rPr>
              <a:t>中，不可以分页到磁盘文件。</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725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虚拟内存地址解决的问题</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r>
              <a:rPr lang="en-US" altLang="zh-CN" dirty="0" smtClean="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内存</a:t>
            </a:r>
            <a:r>
              <a:rPr lang="zh-CN" altLang="en-US" dirty="0" smtClean="0">
                <a:latin typeface="微软雅黑" panose="020B0503020204020204" pitchFamily="34" charset="-122"/>
                <a:ea typeface="微软雅黑" panose="020B0503020204020204" pitchFamily="34" charset="-122"/>
              </a:rPr>
              <a:t>空间不足</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2. </a:t>
            </a:r>
            <a:r>
              <a:rPr lang="zh-CN" altLang="en-US" dirty="0" smtClean="0">
                <a:latin typeface="微软雅黑" panose="020B0503020204020204" pitchFamily="34" charset="-122"/>
                <a:ea typeface="微软雅黑" panose="020B0503020204020204" pitchFamily="34" charset="-122"/>
              </a:rPr>
              <a:t>内存碎片</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3. </a:t>
            </a:r>
            <a:r>
              <a:rPr lang="zh-CN" altLang="en-US" dirty="0" smtClean="0">
                <a:latin typeface="微软雅黑" panose="020B0503020204020204" pitchFamily="34" charset="-122"/>
                <a:ea typeface="微软雅黑" panose="020B0503020204020204" pitchFamily="34" charset="-122"/>
              </a:rPr>
              <a:t>隔离</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920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内存空间不足</a:t>
            </a:r>
            <a:endParaRPr lang="zh-CN" altLang="en-US" dirty="0"/>
          </a:p>
        </p:txBody>
      </p:sp>
      <p:pic>
        <p:nvPicPr>
          <p:cNvPr id="6" name="图片 5"/>
          <p:cNvPicPr>
            <a:picLocks noChangeAspect="1"/>
          </p:cNvPicPr>
          <p:nvPr/>
        </p:nvPicPr>
        <p:blipFill>
          <a:blip r:embed="rId2"/>
          <a:stretch>
            <a:fillRect/>
          </a:stretch>
        </p:blipFill>
        <p:spPr>
          <a:xfrm>
            <a:off x="838200" y="1781796"/>
            <a:ext cx="10405413" cy="4775763"/>
          </a:xfrm>
          <a:prstGeom prst="rect">
            <a:avLst/>
          </a:prstGeom>
        </p:spPr>
      </p:pic>
    </p:spTree>
    <p:extLst>
      <p:ext uri="{BB962C8B-B14F-4D97-AF65-F5344CB8AC3E}">
        <p14:creationId xmlns:p14="http://schemas.microsoft.com/office/powerpoint/2010/main" val="36880452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内存空间不足</a:t>
            </a:r>
            <a:endParaRPr lang="zh-CN" altLang="en-US" dirty="0"/>
          </a:p>
        </p:txBody>
      </p:sp>
      <p:pic>
        <p:nvPicPr>
          <p:cNvPr id="4" name="图片 3"/>
          <p:cNvPicPr>
            <a:picLocks noChangeAspect="1"/>
          </p:cNvPicPr>
          <p:nvPr/>
        </p:nvPicPr>
        <p:blipFill>
          <a:blip r:embed="rId2"/>
          <a:stretch>
            <a:fillRect/>
          </a:stretch>
        </p:blipFill>
        <p:spPr>
          <a:xfrm>
            <a:off x="838200" y="1856581"/>
            <a:ext cx="10515600" cy="4587369"/>
          </a:xfrm>
          <a:prstGeom prst="rect">
            <a:avLst/>
          </a:prstGeom>
        </p:spPr>
      </p:pic>
    </p:spTree>
    <p:extLst>
      <p:ext uri="{BB962C8B-B14F-4D97-AF65-F5344CB8AC3E}">
        <p14:creationId xmlns:p14="http://schemas.microsoft.com/office/powerpoint/2010/main" val="1053942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1537" y="260350"/>
            <a:ext cx="10515600" cy="1325563"/>
          </a:xfrm>
        </p:spPr>
        <p:txBody>
          <a:bodyPr/>
          <a:lstStyle/>
          <a:p>
            <a:r>
              <a:rPr lang="zh-CN" altLang="en-US" dirty="0" smtClean="0">
                <a:latin typeface="微软雅黑" panose="020B0503020204020204" pitchFamily="34" charset="-122"/>
                <a:ea typeface="微软雅黑" panose="020B0503020204020204" pitchFamily="34" charset="-122"/>
              </a:rPr>
              <a:t>内存碎片</a:t>
            </a:r>
            <a:endParaRPr lang="zh-CN" altLang="en-US" dirty="0"/>
          </a:p>
        </p:txBody>
      </p:sp>
      <p:pic>
        <p:nvPicPr>
          <p:cNvPr id="4" name="图片 3"/>
          <p:cNvPicPr>
            <a:picLocks noChangeAspect="1"/>
          </p:cNvPicPr>
          <p:nvPr/>
        </p:nvPicPr>
        <p:blipFill>
          <a:blip r:embed="rId2"/>
          <a:stretch>
            <a:fillRect/>
          </a:stretch>
        </p:blipFill>
        <p:spPr>
          <a:xfrm>
            <a:off x="871537" y="1528764"/>
            <a:ext cx="9284070" cy="5228780"/>
          </a:xfrm>
          <a:prstGeom prst="rect">
            <a:avLst/>
          </a:prstGeom>
        </p:spPr>
      </p:pic>
    </p:spTree>
    <p:extLst>
      <p:ext uri="{BB962C8B-B14F-4D97-AF65-F5344CB8AC3E}">
        <p14:creationId xmlns:p14="http://schemas.microsoft.com/office/powerpoint/2010/main" val="1264580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1537" y="260350"/>
            <a:ext cx="10515600" cy="1325563"/>
          </a:xfrm>
        </p:spPr>
        <p:txBody>
          <a:bodyPr/>
          <a:lstStyle/>
          <a:p>
            <a:r>
              <a:rPr lang="zh-CN" altLang="en-US" dirty="0" smtClean="0">
                <a:latin typeface="微软雅黑" panose="020B0503020204020204" pitchFamily="34" charset="-122"/>
                <a:ea typeface="微软雅黑" panose="020B0503020204020204" pitchFamily="34" charset="-122"/>
              </a:rPr>
              <a:t>内存碎片</a:t>
            </a:r>
            <a:endParaRPr lang="zh-CN" altLang="en-US" dirty="0"/>
          </a:p>
        </p:txBody>
      </p:sp>
      <p:pic>
        <p:nvPicPr>
          <p:cNvPr id="3" name="图片 2"/>
          <p:cNvPicPr>
            <a:picLocks noChangeAspect="1"/>
          </p:cNvPicPr>
          <p:nvPr/>
        </p:nvPicPr>
        <p:blipFill>
          <a:blip r:embed="rId2"/>
          <a:stretch>
            <a:fillRect/>
          </a:stretch>
        </p:blipFill>
        <p:spPr>
          <a:xfrm>
            <a:off x="871537" y="1724025"/>
            <a:ext cx="9634482" cy="3903126"/>
          </a:xfrm>
          <a:prstGeom prst="rect">
            <a:avLst/>
          </a:prstGeom>
        </p:spPr>
      </p:pic>
    </p:spTree>
    <p:extLst>
      <p:ext uri="{BB962C8B-B14F-4D97-AF65-F5344CB8AC3E}">
        <p14:creationId xmlns:p14="http://schemas.microsoft.com/office/powerpoint/2010/main" val="971656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隔离</a:t>
            </a:r>
            <a:endParaRPr lang="zh-CN" altLang="en-US" dirty="0"/>
          </a:p>
        </p:txBody>
      </p:sp>
      <p:pic>
        <p:nvPicPr>
          <p:cNvPr id="4" name="图片 3"/>
          <p:cNvPicPr>
            <a:picLocks noChangeAspect="1"/>
          </p:cNvPicPr>
          <p:nvPr/>
        </p:nvPicPr>
        <p:blipFill>
          <a:blip r:embed="rId2"/>
          <a:stretch>
            <a:fillRect/>
          </a:stretch>
        </p:blipFill>
        <p:spPr>
          <a:xfrm>
            <a:off x="838200" y="2505074"/>
            <a:ext cx="9657417" cy="3533775"/>
          </a:xfrm>
          <a:prstGeom prst="rect">
            <a:avLst/>
          </a:prstGeom>
        </p:spPr>
      </p:pic>
    </p:spTree>
    <p:extLst>
      <p:ext uri="{BB962C8B-B14F-4D97-AF65-F5344CB8AC3E}">
        <p14:creationId xmlns:p14="http://schemas.microsoft.com/office/powerpoint/2010/main" val="658874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336</Words>
  <Application>Microsoft Office PowerPoint</Application>
  <PresentationFormat>宽屏</PresentationFormat>
  <Paragraphs>23</Paragraphs>
  <Slides>19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黑体</vt:lpstr>
      <vt:lpstr>宋体</vt:lpstr>
      <vt:lpstr>微软雅黑</vt:lpstr>
      <vt:lpstr>Arial</vt:lpstr>
      <vt:lpstr>Calibri</vt:lpstr>
      <vt:lpstr>Calibri Light</vt:lpstr>
      <vt:lpstr>Office 主题</vt:lpstr>
      <vt:lpstr>PowerPoint 演示文稿</vt:lpstr>
      <vt:lpstr>虚拟内存地址</vt:lpstr>
      <vt:lpstr>虚拟内存地址</vt:lpstr>
      <vt:lpstr>虚拟内存地址解决的问题</vt:lpstr>
      <vt:lpstr>内存空间不足</vt:lpstr>
      <vt:lpstr>内存空间不足</vt:lpstr>
      <vt:lpstr>内存碎片</vt:lpstr>
      <vt:lpstr>内存碎片</vt:lpstr>
      <vt:lpstr>隔离</vt:lpstr>
      <vt:lpstr>进程的工作集内存</vt:lpstr>
      <vt:lpstr>进程的工作集内存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个人用户</dc:creator>
  <cp:lastModifiedBy>个人用户</cp:lastModifiedBy>
  <cp:revision>38</cp:revision>
  <dcterms:created xsi:type="dcterms:W3CDTF">2022-08-26T12:38:26Z</dcterms:created>
  <dcterms:modified xsi:type="dcterms:W3CDTF">2022-08-26T15:45:33Z</dcterms:modified>
</cp:coreProperties>
</file>